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/>
    <p:restoredTop sz="94737"/>
  </p:normalViewPr>
  <p:slideViewPr>
    <p:cSldViewPr>
      <p:cViewPr>
        <p:scale>
          <a:sx n="80" d="100"/>
          <a:sy n="80" d="100"/>
        </p:scale>
        <p:origin x="-858" y="24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367F-9AC9-4DE2-860E-B5E18D8A9965}" type="datetimeFigureOut">
              <a:rPr lang="ko-KR" altLang="en-US" smtClean="0"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74DA-B4C0-43F7-82D7-3A274FDCEBB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도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1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1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2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lvl="0"/>
            <a:fld id="{55E7367F-9AC9-4DE2-860E-B5E18D8A9965}" type="datetimeFigureOut">
              <a:rPr lang="ko-KR" altLang="en-US"/>
              <a:pPr lvl="0"/>
              <a:t>2015-09-09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lvl="0"/>
            <a:fld id="{92EE74DA-B4C0-43F7-82D7-3A274FDCEBB3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 형성사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</a:t>
            </a:r>
            <a:r>
              <a:rPr lang="en-US" altLang="ko-KR"/>
              <a:t>(</a:t>
            </a:r>
            <a:r>
              <a:rPr lang="ko-KR" altLang="en-US"/>
              <a:t>초판</a:t>
            </a:r>
            <a:r>
              <a:rPr lang="en-US" altLang="ko-KR"/>
              <a:t>;1536)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“기독교강요</a:t>
            </a:r>
            <a:r>
              <a:rPr lang="en-US" altLang="ko-KR"/>
              <a:t>, </a:t>
            </a:r>
            <a:r>
              <a:rPr lang="ko-KR" altLang="en-US" b="1"/>
              <a:t>경건의 총체</a:t>
            </a:r>
            <a:r>
              <a:rPr lang="ko-KR" altLang="en-US"/>
              <a:t>와 </a:t>
            </a:r>
            <a:r>
              <a:rPr lang="ko-KR" altLang="en-US" b="1"/>
              <a:t>구원의 교리</a:t>
            </a:r>
            <a:r>
              <a:rPr lang="ko-KR" altLang="en-US"/>
              <a:t>에서 알아야 할 필요가 있는 거의 모든 것을 포함했다</a:t>
            </a:r>
            <a:r>
              <a:rPr lang="en-US" altLang="ko-KR"/>
              <a:t>. </a:t>
            </a:r>
            <a:r>
              <a:rPr lang="ko-KR" altLang="en-US"/>
              <a:t>경건에 열성 있는 모든 사람이 읽어야 할 가치가 있는 책이며</a:t>
            </a:r>
            <a:r>
              <a:rPr lang="en-US" altLang="ko-KR"/>
              <a:t>, </a:t>
            </a:r>
            <a:r>
              <a:rPr lang="ko-KR" altLang="en-US"/>
              <a:t>최근에 출판되었다</a:t>
            </a:r>
            <a:r>
              <a:rPr lang="en-US" altLang="ko-KR"/>
              <a:t>. </a:t>
            </a:r>
            <a:r>
              <a:rPr lang="ko-KR" altLang="en-US"/>
              <a:t>이 책에서 가장 기독교적인 프랑스 왕에게 드리는 헌사는 신앙의 고백으로 왕에게 헌정되었다</a:t>
            </a:r>
            <a:r>
              <a:rPr lang="en-US" altLang="ko-KR"/>
              <a:t>. </a:t>
            </a:r>
            <a:r>
              <a:rPr lang="ko-KR" altLang="en-US"/>
              <a:t>저자</a:t>
            </a:r>
            <a:r>
              <a:rPr lang="en-US" altLang="ko-KR"/>
              <a:t>, </a:t>
            </a:r>
            <a:r>
              <a:rPr lang="ko-KR" altLang="en-US"/>
              <a:t>노용의 요한 칼빈</a:t>
            </a:r>
            <a:r>
              <a:rPr lang="en-US" altLang="ko-KR"/>
              <a:t>, </a:t>
            </a:r>
            <a:r>
              <a:rPr lang="ko-KR" altLang="en-US"/>
              <a:t>바젤</a:t>
            </a:r>
            <a:r>
              <a:rPr lang="en-US" altLang="ko-KR"/>
              <a:t>, 36.” </a:t>
            </a:r>
          </a:p>
          <a:p>
            <a:pPr lvl="0">
              <a:spcBef>
                <a:spcPct val="9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</a:t>
            </a:r>
            <a:r>
              <a:rPr lang="en-US" altLang="ko-KR"/>
              <a:t>(1536)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80000"/>
              </a:lnSpc>
            </a:pPr>
            <a:r>
              <a:rPr lang="ko-KR" altLang="en-US"/>
              <a:t>처음 이 작품에 손을 댔을 때</a:t>
            </a:r>
            <a:r>
              <a:rPr lang="en-US" altLang="ko-KR"/>
              <a:t>, </a:t>
            </a:r>
            <a:r>
              <a:rPr lang="ko-KR" altLang="en-US"/>
              <a:t>영명하신 황제여</a:t>
            </a:r>
            <a:r>
              <a:rPr lang="en-US" altLang="ko-KR"/>
              <a:t>, </a:t>
            </a:r>
            <a:r>
              <a:rPr lang="ko-KR" altLang="en-US"/>
              <a:t>저에게는 폐하에게 바쳐질 어떤 작품을 쓰겠다는 일념외에는 없었습니다</a:t>
            </a:r>
            <a:r>
              <a:rPr lang="en-US" altLang="ko-KR"/>
              <a:t>. </a:t>
            </a:r>
            <a:r>
              <a:rPr lang="ko-KR" altLang="en-US"/>
              <a:t>이 작품을 쓴 유일한 목적은 종교에 대해 여하한 열심을 내는 사람들이 참 경건을 형성하는 데 필요한 어떤 근본적인 사항들을 전수하는 것이었습니다</a:t>
            </a:r>
            <a:r>
              <a:rPr lang="en-US" altLang="ko-KR"/>
              <a:t>. </a:t>
            </a:r>
            <a:r>
              <a:rPr lang="ko-KR" altLang="en-US"/>
              <a:t>특히 제가 이 일에 땀을 흘리며 애쓴 것은 제가 목도한 그리스도를 향한 배고픔과 목마름을 지닌 수많은 모국 프랑스인들을 위해서였습니다</a:t>
            </a:r>
            <a:r>
              <a:rPr lang="en-US" altLang="ko-KR"/>
              <a:t>. </a:t>
            </a:r>
            <a:r>
              <a:rPr lang="ko-KR" altLang="en-US"/>
              <a:t>그들 중에 단지 소수만이 그리스도를 아는 지식에 조금 젖어 있을 뿐입니다</a:t>
            </a:r>
            <a:r>
              <a:rPr lang="en-US" altLang="ko-KR"/>
              <a:t>. </a:t>
            </a:r>
            <a:r>
              <a:rPr lang="ko-KR" altLang="en-US"/>
              <a:t>이 책 자체가 말하는 바와 같이 저의 저술 의도는 간단한 그리고 말하자면 소박한 가르침의 형식을 제시함에 있습니다</a:t>
            </a:r>
            <a:r>
              <a:rPr lang="en-US" altLang="ko-KR"/>
              <a:t>. </a:t>
            </a: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 </a:t>
            </a:r>
            <a:r>
              <a:rPr lang="en-US" altLang="ko-KR"/>
              <a:t>(1539)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pPr lvl="0">
              <a:lnSpc>
                <a:spcPct val="80000"/>
              </a:lnSpc>
            </a:pPr>
            <a:r>
              <a:rPr lang="ko-KR" altLang="en-US"/>
              <a:t>“이 책의 목적은 하나님의 말씀을 읽고 거기서 거룩한 신학을 배우기를 염원하는 사람들에게 쉽게 신학에 접근하여 시행착오 없이 연구할 수 있도록 준비와 훈련을 시키려는 것이다</a:t>
            </a:r>
            <a:r>
              <a:rPr lang="en-US" altLang="ko-KR"/>
              <a:t>. </a:t>
            </a:r>
            <a:r>
              <a:rPr lang="ko-KR" altLang="en-US"/>
              <a:t>이런 목적을 갖게 된 이유는 필자 자신이 깨닫고 체계적으로 소개해 놓은 신앙 지식의 모든 내용을 누구든지 올바로 받아들이면 성경에서 특히 무엇을 얻어야 할지</a:t>
            </a:r>
            <a:r>
              <a:rPr lang="en-US" altLang="ko-KR"/>
              <a:t>, </a:t>
            </a:r>
            <a:r>
              <a:rPr lang="ko-KR" altLang="en-US"/>
              <a:t>그리고 성경의 모든 교훈을 어떻게 목적에 사용해야 할지 판단하는데 어려움을 겪지 않을 것이라고 생각하기 때문이다</a:t>
            </a:r>
            <a:r>
              <a:rPr lang="en-US" altLang="ko-KR"/>
              <a:t>. </a:t>
            </a:r>
            <a:r>
              <a:rPr lang="ko-KR" altLang="en-US"/>
              <a:t>그러므로 나는 사실상 새로운 길을 개척한 셈이다</a:t>
            </a:r>
            <a:r>
              <a:rPr lang="en-US" altLang="ko-KR"/>
              <a:t>. </a:t>
            </a:r>
            <a:r>
              <a:rPr lang="ko-KR" altLang="en-US"/>
              <a:t>그리고 혹시 내가 장차 성경 주석을 펴낸다면 항상 압축성과 간결성을 유지할 것이다</a:t>
            </a:r>
            <a:r>
              <a:rPr lang="en-US" altLang="ko-KR"/>
              <a:t>. </a:t>
            </a:r>
            <a:r>
              <a:rPr lang="ko-KR" altLang="en-US"/>
              <a:t>교리 논의를 장황하게 할 필요도 없고 공통된 주제들 </a:t>
            </a:r>
            <a:r>
              <a:rPr lang="en-US" altLang="ko-KR"/>
              <a:t>(</a:t>
            </a:r>
            <a:r>
              <a:rPr lang="en-US" altLang="ko-KR" i="1"/>
              <a:t>loci communes</a:t>
            </a:r>
            <a:r>
              <a:rPr lang="en-US" altLang="ko-KR"/>
              <a:t>)</a:t>
            </a:r>
            <a:r>
              <a:rPr lang="ko-KR" altLang="en-US"/>
              <a:t>로 이탈할 필요도 없기 때문이다</a:t>
            </a:r>
            <a:r>
              <a:rPr lang="en-US" altLang="ko-KR"/>
              <a:t>. </a:t>
            </a:r>
            <a:r>
              <a:rPr lang="ko-KR" altLang="en-US"/>
              <a:t>이렇게 하면 신앙이 있는 독자들이 미리 이 책의 지식으로 무장을 하고서 주석들을 대할 때 많은 수고와 지루함을 겪지 않아도 될 것이다</a:t>
            </a:r>
            <a:r>
              <a:rPr lang="en-US" altLang="ko-KR"/>
              <a:t>. </a:t>
            </a:r>
            <a:r>
              <a:rPr lang="ko-KR" altLang="en-US"/>
              <a:t>그러나 필자의 로마서 주석이 이러한 의도를 견본으로 제시할 것이기 때문에 지금 몇 마디 말로 설명하기보다 주석 자체로 설명하게 되기를 바란다</a:t>
            </a:r>
            <a:r>
              <a:rPr lang="en-US" altLang="ko-KR"/>
              <a:t>.” (1539</a:t>
            </a:r>
            <a:r>
              <a:rPr lang="ko-KR" altLang="en-US"/>
              <a:t>년 판 라틴어 재판 권두언</a:t>
            </a:r>
            <a:r>
              <a:rPr lang="en-US" altLang="ko-KR"/>
              <a:t>) </a:t>
            </a:r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</a:t>
            </a:r>
            <a:r>
              <a:rPr lang="en-US" altLang="ko-KR"/>
              <a:t>(1541)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/>
          </a:bodyPr>
          <a:lstStyle/>
          <a:p>
            <a:pPr lvl="0">
              <a:lnSpc>
                <a:spcPct val="80000"/>
              </a:lnSpc>
            </a:pPr>
            <a:r>
              <a:rPr lang="ko-KR" altLang="en-US"/>
              <a:t>“독자들이 이 책을 통해서 보다 유익을 얻을 수 있도록 하기 위해</a:t>
            </a:r>
            <a:r>
              <a:rPr lang="en-US" altLang="ko-KR"/>
              <a:t>, </a:t>
            </a:r>
            <a:r>
              <a:rPr lang="ko-KR" altLang="en-US"/>
              <a:t>특별히 간략하게 그 활용을 보여 주겠다</a:t>
            </a:r>
            <a:r>
              <a:rPr lang="en-US" altLang="ko-KR"/>
              <a:t>. </a:t>
            </a:r>
            <a:r>
              <a:rPr lang="ko-KR" altLang="en-US"/>
              <a:t>나는 이 책을 읽으면서</a:t>
            </a:r>
            <a:r>
              <a:rPr lang="en-US" altLang="ko-KR"/>
              <a:t>, </a:t>
            </a:r>
            <a:r>
              <a:rPr lang="ko-KR" altLang="en-US"/>
              <a:t>그들이 목적해야 하고 관심을 집중 시켜야 하는 최종 목표를 밝히고자 하는 것이다</a:t>
            </a:r>
            <a:r>
              <a:rPr lang="en-US" altLang="ko-KR"/>
              <a:t>. </a:t>
            </a:r>
            <a:r>
              <a:rPr lang="ko-KR" altLang="en-US"/>
              <a:t>참으로 성경은 사람이 아무것도 첨가할 것이 없는 완전한 교리를 간직하고 있으며 그 속에다 우리 구세주께서 무한한 지혜의 보화들을 계시하였으나</a:t>
            </a:r>
            <a:r>
              <a:rPr lang="en-US" altLang="ko-KR"/>
              <a:t>, </a:t>
            </a:r>
            <a:r>
              <a:rPr lang="ko-KR" altLang="en-US"/>
              <a:t>그것을 잘 습득하지 못한 사람은 인도와 도움을 얻을 수 없으며</a:t>
            </a:r>
            <a:r>
              <a:rPr lang="en-US" altLang="ko-KR"/>
              <a:t>, </a:t>
            </a:r>
            <a:r>
              <a:rPr lang="ko-KR" altLang="en-US"/>
              <a:t>만약 여기저기 방황하지 않고 성경이 명한 목적을 지향하면서 올바른 길로 나아간다면</a:t>
            </a:r>
            <a:r>
              <a:rPr lang="en-US" altLang="ko-KR"/>
              <a:t>, </a:t>
            </a:r>
            <a:r>
              <a:rPr lang="ko-KR" altLang="en-US"/>
              <a:t>결국 찾게 될 진리를 깨달을 수 있을 것이다</a:t>
            </a:r>
            <a:r>
              <a:rPr lang="en-US" altLang="ko-KR"/>
              <a:t>. </a:t>
            </a:r>
            <a:r>
              <a:rPr lang="ko-KR" altLang="en-US"/>
              <a:t>그러므로 다른 사람들보다 더 많은 감화를 하나님으로부터 얻은 사람들의 임무는</a:t>
            </a:r>
            <a:r>
              <a:rPr lang="en-US" altLang="ko-KR"/>
              <a:t>, </a:t>
            </a:r>
            <a:r>
              <a:rPr lang="ko-KR" altLang="en-US"/>
              <a:t>이 점에 있어서 하나님께서 자신의 말씀으로 우리를 가르치신 모든 것을 그들이 알 수 있도록 도와주고 그들에게 인도의 손길을 펴는 것이다</a:t>
            </a:r>
            <a:r>
              <a:rPr lang="en-US" altLang="ko-KR"/>
              <a:t>. ...... </a:t>
            </a:r>
            <a:r>
              <a:rPr lang="ko-KR" altLang="en-US"/>
              <a:t>나 스스로 자신의 책을 과대평가하지 않기 위해서 이 책에 지나친 가치를 부여하거나 이것을 읽는 것이 얼마나 유익한 것인가를 감히 강조하지 않겠다</a:t>
            </a:r>
            <a:r>
              <a:rPr lang="en-US" altLang="ko-KR"/>
              <a:t>. </a:t>
            </a:r>
            <a:r>
              <a:rPr lang="ko-KR" altLang="en-US"/>
              <a:t>그러나 한 가지 사실만은 굳게 확신할 수 있는데</a:t>
            </a:r>
            <a:r>
              <a:rPr lang="en-US" altLang="ko-KR"/>
              <a:t>, </a:t>
            </a:r>
            <a:r>
              <a:rPr lang="ko-KR" altLang="en-US"/>
              <a:t>즉 이 책은 모든 하나님의 자녀들이 성경을 참되고 올바르게 이해할 수 있는 열쇠이며 출발점이 되어 줄 것이라는 점이다</a:t>
            </a:r>
            <a:r>
              <a:rPr lang="en-US" altLang="ko-KR"/>
              <a:t>. (1541</a:t>
            </a:r>
            <a:r>
              <a:rPr lang="ko-KR" altLang="en-US"/>
              <a:t>년 불어역 </a:t>
            </a:r>
            <a:r>
              <a:rPr lang="en-US" altLang="ko-KR"/>
              <a:t>(</a:t>
            </a:r>
            <a:r>
              <a:rPr lang="ko-KR" altLang="en-US"/>
              <a:t>칼빈이 자신의 </a:t>
            </a:r>
            <a:r>
              <a:rPr lang="en-US" altLang="ko-KR"/>
              <a:t>1539</a:t>
            </a:r>
            <a:r>
              <a:rPr lang="ko-KR" altLang="en-US"/>
              <a:t>년 판을 직접 불어로 저술한 것</a:t>
            </a:r>
            <a:r>
              <a:rPr lang="en-US" altLang="ko-KR"/>
              <a:t>)</a:t>
            </a:r>
            <a:r>
              <a:rPr lang="ko-KR" altLang="en-US"/>
              <a:t>에서</a:t>
            </a:r>
            <a:r>
              <a:rPr lang="en-US" altLang="ko-KR"/>
              <a:t>) </a:t>
            </a:r>
          </a:p>
          <a:p>
            <a:pPr lvl="0">
              <a:lnSpc>
                <a:spcPct val="80000"/>
              </a:lnSpc>
              <a:spcBef>
                <a:spcPct val="9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기독교강요</a:t>
            </a:r>
            <a:r>
              <a:rPr lang="en-US" altLang="ko-KR"/>
              <a:t>(1560)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ko-KR" altLang="en-US" sz="2000"/>
              <a:t>아마도 다른 이들보다 더 완전한 빛을 하나님께로부터 받은 사람들이 해야 할 의무는 단순한 사람들을 도와주는 것</a:t>
            </a:r>
            <a:r>
              <a:rPr lang="en-US" altLang="ko-KR" sz="2000"/>
              <a:t>, </a:t>
            </a:r>
            <a:r>
              <a:rPr lang="ko-KR" altLang="en-US" sz="2000"/>
              <a:t>말하자면 그들에게 손을 내밀어 주는 것일 게다</a:t>
            </a:r>
            <a:r>
              <a:rPr lang="en-US" altLang="ko-KR" sz="2000"/>
              <a:t>. </a:t>
            </a:r>
            <a:r>
              <a:rPr lang="ko-KR" altLang="en-US" sz="2000"/>
              <a:t>그래서 그들을 잘 이끌어 주어서 하나님께서 그분의 말씀을 우리에게 가르치실 때 의도하는 바가 무엇인지 그 대요를 그들 스스로가 발견할 수 있도록 도와주는 것이 가르치는 자의 의무인 것이다</a:t>
            </a:r>
            <a:r>
              <a:rPr lang="en-US" altLang="ko-KR" sz="2000"/>
              <a:t>.</a:t>
            </a:r>
          </a:p>
          <a:p>
            <a:pPr lvl="0"/>
            <a:r>
              <a:rPr lang="ko-KR" altLang="en-US" sz="2000"/>
              <a:t>나는 이 책이 하나님의 모든 자녀들이 성경을 선하고 바르게 이해하기 위한 길을 여는 열쇠의 역할을 할 수 있을 것이라고 최소한 약속할 수 있다</a:t>
            </a:r>
            <a:r>
              <a:rPr lang="en-US" altLang="ko-KR" sz="2000"/>
              <a:t>. </a:t>
            </a:r>
            <a:r>
              <a:rPr lang="ko-KR" altLang="en-US" sz="2000"/>
              <a:t>그러므로 향후 만약 주께서 내게 주석을 저술할 수 있는 기회와 수단을 주신다면 나는 최대한 간결하게 쓸 수 있을 것이다</a:t>
            </a:r>
            <a:r>
              <a:rPr lang="en-US" altLang="ko-KR" sz="2000"/>
              <a:t>. </a:t>
            </a:r>
            <a:r>
              <a:rPr lang="ko-KR" altLang="en-US" sz="2000"/>
              <a:t>기독교와 관련된 거의 모든 항목들을 이미 본서에서 상세히 다루었기에 주석에서는 여러 다른 얘기를 길게 늘어놓을 필요가 없기 때문이다</a:t>
            </a:r>
            <a:r>
              <a:rPr lang="en-US" altLang="ko-KR" sz="2000"/>
              <a:t>. 1560</a:t>
            </a:r>
            <a:r>
              <a:rPr lang="ko-KR" altLang="en-US" sz="2000"/>
              <a:t>년 판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633</Words>
  <Application>Microsoft Office PowerPoint</Application>
  <PresentationFormat>화면 슬라이드 쇼(4:3)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도시</vt:lpstr>
      <vt:lpstr>기독교강요 형성사</vt:lpstr>
      <vt:lpstr>기독교강요(초판;1536)</vt:lpstr>
      <vt:lpstr>기독교강요(1536) </vt:lpstr>
      <vt:lpstr>기독교강요 (1539)</vt:lpstr>
      <vt:lpstr>기독교강요(1541)</vt:lpstr>
      <vt:lpstr>기독교강요(1560)</vt:lpstr>
    </vt:vector>
  </TitlesOfParts>
  <Company>Microsoft Corporation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기독교강요 형성사</dc:title>
  <dc:creator>Registered User</dc:creator>
  <cp:lastModifiedBy>김찬송</cp:lastModifiedBy>
  <cp:revision>4</cp:revision>
  <dcterms:created xsi:type="dcterms:W3CDTF">2015-09-08T12:50:00Z</dcterms:created>
  <dcterms:modified xsi:type="dcterms:W3CDTF">2015-09-09T04:54:59Z</dcterms:modified>
</cp:coreProperties>
</file>